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0.xml" Type="http://schemas.openxmlformats.org/officeDocument/2006/relationships/slide" Id="rId25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2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9" name="Shape 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rtl="0" indent="304800">
              <a:buSzPct val="100000"/>
              <a:defRPr sz="4800"/>
            </a:lvl1pPr>
            <a:lvl2pPr algn="ctr" rtl="0" indent="304800">
              <a:buSzPct val="100000"/>
              <a:defRPr sz="4800"/>
            </a:lvl2pPr>
            <a:lvl3pPr algn="ctr" rtl="0" indent="304800">
              <a:buSzPct val="100000"/>
              <a:defRPr sz="4800"/>
            </a:lvl3pPr>
            <a:lvl4pPr algn="ctr" rtl="0" indent="304800">
              <a:buSzPct val="100000"/>
              <a:defRPr sz="4800"/>
            </a:lvl4pPr>
            <a:lvl5pPr algn="ctr" rtl="0" indent="304800">
              <a:buSzPct val="100000"/>
              <a:defRPr sz="4800"/>
            </a:lvl5pPr>
            <a:lvl6pPr algn="ctr" rtl="0" indent="304800">
              <a:buSzPct val="100000"/>
              <a:defRPr sz="4800"/>
            </a:lvl6pPr>
            <a:lvl7pPr algn="ctr" rtl="0" indent="304800">
              <a:buSzPct val="100000"/>
              <a:defRPr sz="4800"/>
            </a:lvl7pPr>
            <a:lvl8pPr algn="ctr" rtl="0" indent="304800">
              <a:buSzPct val="100000"/>
              <a:defRPr sz="4800"/>
            </a:lvl8pPr>
            <a:lvl9pPr algn="ctr" rtl="0" indent="304800"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rtl="0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457200">
              <a:defRPr/>
            </a:lvl2pPr>
            <a:lvl3pPr rtl="0" indent="914400">
              <a:defRPr/>
            </a:lvl3pPr>
            <a:lvl4pPr rtl="0" indent="137160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rtl="0" indent="-171450" marL="285750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rtl="0"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rtl="0"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rtl="0"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rtl="0"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rtl="0"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rtl="0"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rtl="0"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rtl="0"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 indent="-152400" marL="3429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rtl="0" indent="-133350" marL="7429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rtl="0" indent="-76200" marL="11430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rtl="0" indent="-114300" marL="1600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rtl="0" indent="-114300" marL="20574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rtl="0" indent="-114300" marL="25146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rtl="0" indent="-114300" marL="29718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rtl="0" indent="-114300" marL="34290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rtl="0" indent="-114300" marL="3886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8.jpg" Type="http://schemas.openxmlformats.org/officeDocument/2006/relationships/image" Id="rId4"/><Relationship Target="../media/image14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0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2.jp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1.jp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19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18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17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16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15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14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21"/><Relationship Target="../notesSlides/notesSlide15.xml" Type="http://schemas.openxmlformats.org/officeDocument/2006/relationships/notesSlide" Id="rId2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12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22"/><Relationship Target="../slideLayouts/slideLayout3.xml" Type="http://schemas.openxmlformats.org/officeDocument/2006/relationships/slideLayout" Id="rId1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13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4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10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3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11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20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9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6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5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8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#show-more-general" Type="http://schemas.openxmlformats.org/officeDocument/2006/relationships/hyperlink" TargetMode="External" Id="rId7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6.xml" Type="http://schemas.openxmlformats.org/officeDocument/2006/relationships/slideLayout" Id="rId1"/><Relationship Target="http://www.spanishdict.com/translate/el" Type="http://schemas.openxmlformats.org/officeDocument/2006/relationships/hyperlink" TargetMode="External" Id="rId4"/><Relationship Target="../media/image13.png" Type="http://schemas.openxmlformats.org/officeDocument/2006/relationships/image" Id="rId3"/><Relationship Target="http://audio1.spanishdict.com/audio?lang=es&amp;speed=25&amp;text=el-delicatessen" Type="http://schemas.openxmlformats.org/officeDocument/2006/relationships/hyperlink" TargetMode="External" Id="rId6"/><Relationship Target="http://www.spanishdict.com/translate/delicatessen" Type="http://schemas.openxmlformats.org/officeDocument/2006/relationships/hyperlink" TargetMode="External" Id="rId5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" Type="http://schemas.openxmlformats.org/officeDocument/2006/relationships/hyperlink" TargetMode="External" Id="rId4"/><Relationship Target="http://www.expedia.com/The-Gardens-Hotels-Skycity-Darwin.h43472.Hotel-Information?&amp;rm1=a2&amp;semcid=13172-1&amp;kword=%20Skycity_%20Darwin!m.ZzZz.3360000202979.0.17250040767.%20skycity%20%20darwin.%20skycity_%20darwin&amp;gclid=CP6Jtq7s0LoCFRFo7Aod0TYAiQ" Type="http://schemas.openxmlformats.org/officeDocument/2006/relationships/hyperlink" TargetMode="External" Id="rId3"/><Relationship Target="http://www.tropicaldarwin.com/" Type="http://schemas.openxmlformats.org/officeDocument/2006/relationships/hyperlink" TargetMode="External" Id="rId6"/><Relationship Target="http://www.tripadvisor.com.au/Attractions-g255066-Activities-Darwin_Top_End_Northern_Territory.html" Type="http://schemas.openxmlformats.org/officeDocument/2006/relationships/hyperlink" TargetMode="External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4"/><Relationship Target="../media/image03.jpg" Type="http://schemas.openxmlformats.org/officeDocument/2006/relationships/image" Id="rId3"/><Relationship Target="../media/image00.jpg" Type="http://schemas.openxmlformats.org/officeDocument/2006/relationships/image" Id="rId6"/><Relationship Target="../media/image02.jpg" Type="http://schemas.openxmlformats.org/officeDocument/2006/relationships/image" Id="rId5"/><Relationship Target="../media/image01.jpg" Type="http://schemas.openxmlformats.org/officeDocument/2006/relationships/image" Id="rId7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38117" x="2367325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Darwin, Australia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4358703" x="4045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EFEFEF"/>
                </a:solidFill>
              </a:rPr>
              <a:t>Rania Elsanhoury, Dani Toribio</a:t>
            </a:r>
          </a:p>
        </p:txBody>
      </p:sp>
      <p:pic>
        <p:nvPicPr>
          <p:cNvPr id="25" name="Shape 2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0" x="0"/>
            <a:ext cy="1863350" cx="222317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/>
        </p:nvSpPr>
        <p:spPr>
          <a:xfrm>
            <a:off y="831425" x="237075"/>
            <a:ext cy="1539300" cx="6164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200" lang="en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El Jueves va </a:t>
            </a:r>
            <a:r>
              <a:rPr u="sng" b="1" sz="1200" lang="en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estar</a:t>
            </a:r>
            <a:r>
              <a:rPr sz="1200" lang="en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 caliente por lo tanto van a ir a Darwin Tours con Crocosaurus Cove. </a:t>
            </a:r>
            <a:r>
              <a:rPr lang="en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 </a:t>
            </a:r>
            <a:r>
              <a:rPr sz="1200" lang="en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Crocosaurus Cove es el hogar de la famosa, jaula de la muerte. La única jaula en el mundo que le trae cara a cara con algunos de los mayores cocodrilos de agua salada en captivity.housing casi 200 cocodrilos, entre ellos algunos de los mayores cocodrilos de agua salada en el planeta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y="154925" x="195750"/>
            <a:ext cy="676500" cx="8215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chemeClr val="dk1"/>
                </a:solidFill>
                <a:latin typeface="Syncopate"/>
                <a:ea typeface="Syncopate"/>
                <a:cs typeface="Syncopate"/>
                <a:sym typeface="Syncopate"/>
              </a:rPr>
              <a:t>Darwin Sightseeing Tours with Crocosaurus cove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/>
        </p:nvSpPr>
        <p:spPr>
          <a:xfrm>
            <a:off y="0" x="0"/>
            <a:ext cy="2978700" cx="7653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en">
                <a:solidFill>
                  <a:srgbClr val="999999"/>
                </a:solidFill>
                <a:latin typeface="Syncopate"/>
                <a:ea typeface="Syncopate"/>
                <a:cs typeface="Syncopate"/>
                <a:sym typeface="Syncopate"/>
              </a:rPr>
              <a:t>Holmes Jungle Nature Park</a:t>
            </a:r>
          </a:p>
          <a:p>
            <a:r>
              <a:t/>
            </a:r>
          </a:p>
          <a:p>
            <a:pPr rtl="0" lvl="0">
              <a:buClr>
                <a:schemeClr val="dk1"/>
              </a:buClr>
              <a:buSzPct val="91666"/>
              <a:buFont typeface="Arial"/>
              <a:buNone/>
            </a:pPr>
            <a:r>
              <a:rPr sz="1200" lang="en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El viernes van a ir  al parque de naturaleza de selva holmes. Los grandes números de aves, mamíferos y reptiles engendran y buscan el refugio en el bosque del monzón, con la protección de ofrecimiento de la vegetación densa del calor y depredadores. El Parque cubre 250 hectáreas, con la Cala de la Palma que serpentea a través de es el centro.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 txBox="1"/>
          <p:nvPr/>
        </p:nvSpPr>
        <p:spPr>
          <a:xfrm>
            <a:off y="540375" x="0"/>
            <a:ext cy="4661700" cx="7863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FF0000"/>
                </a:solidFill>
                <a:latin typeface="Syncopate"/>
                <a:ea typeface="Syncopate"/>
                <a:cs typeface="Syncopate"/>
                <a:sym typeface="Syncopate"/>
              </a:rPr>
              <a:t>El jueves va a </a:t>
            </a:r>
            <a:r>
              <a:rPr u="sng" b="1" lang="en">
                <a:solidFill>
                  <a:srgbClr val="FF0000"/>
                </a:solidFill>
                <a:latin typeface="Syncopate"/>
                <a:ea typeface="Syncopate"/>
                <a:cs typeface="Syncopate"/>
                <a:sym typeface="Syncopate"/>
              </a:rPr>
              <a:t>estar</a:t>
            </a:r>
            <a:r>
              <a:rPr lang="en">
                <a:solidFill>
                  <a:srgbClr val="FF0000"/>
                </a:solidFill>
                <a:latin typeface="Syncopate"/>
                <a:ea typeface="Syncopate"/>
                <a:cs typeface="Syncopate"/>
                <a:sym typeface="Syncopate"/>
              </a:rPr>
              <a:t> muy soleado, por lo tanto ustedes van a ir a la playa Mindi Beach. La playa </a:t>
            </a:r>
            <a:r>
              <a:rPr u="sng" b="1" lang="en">
                <a:solidFill>
                  <a:srgbClr val="FF0000"/>
                </a:solidFill>
                <a:latin typeface="Syncopate"/>
                <a:ea typeface="Syncopate"/>
                <a:cs typeface="Syncopate"/>
                <a:sym typeface="Syncopate"/>
              </a:rPr>
              <a:t>esta</a:t>
            </a:r>
            <a:r>
              <a:rPr lang="en">
                <a:solidFill>
                  <a:srgbClr val="FF0000"/>
                </a:solidFill>
                <a:latin typeface="Syncopate"/>
                <a:ea typeface="Syncopate"/>
                <a:cs typeface="Syncopate"/>
                <a:sym typeface="Syncopate"/>
              </a:rPr>
              <a:t> situada cerca del Distrito Central de Negocios de Darwin. Mindil Beach Sunset Market tiene la Mindil que ejecuta en la época seca del año. 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91" name="Shape 91"/>
          <p:cNvSpPr txBox="1"/>
          <p:nvPr/>
        </p:nvSpPr>
        <p:spPr>
          <a:xfrm>
            <a:off y="0" x="149850"/>
            <a:ext cy="774599" cx="5442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en">
                <a:latin typeface="Syncopate"/>
                <a:ea typeface="Syncopate"/>
                <a:cs typeface="Syncopate"/>
                <a:sym typeface="Syncopate"/>
              </a:rPr>
              <a:t>Mindil Beach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/>
        </p:nvSpPr>
        <p:spPr>
          <a:xfrm>
            <a:off y="139125" x="232075"/>
            <a:ext cy="1176599" cx="7347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darwin australia Aquascene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97" name="Shape 97"/>
          <p:cNvSpPr txBox="1"/>
          <p:nvPr/>
        </p:nvSpPr>
        <p:spPr>
          <a:xfrm>
            <a:off y="2151750" x="55225"/>
            <a:ext cy="1972799" cx="5876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200" lang="en">
                <a:solidFill>
                  <a:srgbClr val="FFFF00"/>
                </a:solidFill>
                <a:latin typeface="Syncopate"/>
                <a:ea typeface="Syncopate"/>
                <a:cs typeface="Syncopate"/>
                <a:sym typeface="Syncopate"/>
              </a:rPr>
              <a:t>bastante soleado el domingo irá a Darwin Australia Aquascene. Aquascene </a:t>
            </a:r>
            <a:r>
              <a:rPr u="sng" b="1" sz="1200" lang="en">
                <a:solidFill>
                  <a:srgbClr val="FFFF00"/>
                </a:solidFill>
                <a:latin typeface="Syncopate"/>
                <a:ea typeface="Syncopate"/>
                <a:cs typeface="Syncopate"/>
                <a:sym typeface="Syncopate"/>
              </a:rPr>
              <a:t>está</a:t>
            </a:r>
            <a:r>
              <a:rPr sz="1200" lang="en">
                <a:solidFill>
                  <a:srgbClr val="FFFF00"/>
                </a:solidFill>
                <a:latin typeface="Syncopate"/>
                <a:ea typeface="Syncopate"/>
                <a:cs typeface="Syncopate"/>
                <a:sym typeface="Syncopate"/>
              </a:rPr>
              <a:t> situado en el corazón de Darwin. acuden cientos de peces a la orilla con la marea alta para ser alimentados a mano. El pescado diariamente alimentación ritual comenzó hace más de 50 años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about the hotel: 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1200150" x="328075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/>
              <a:t>donde esta el hotel? El hotel está en Darwin, Australia </a:t>
            </a:r>
          </a:p>
          <a:p>
            <a:pPr rtl="0" lvl="0">
              <a:buNone/>
            </a:pPr>
            <a:r>
              <a:rPr sz="2400" lang="en"/>
              <a:t>que esta cerca del hotel? alrededor del hotel es un hospital, deli, playa, centro comercial, y la farmacia </a:t>
            </a:r>
          </a:p>
          <a:p>
            <a:pPr rtl="0" lvl="0">
              <a:buNone/>
            </a:pPr>
            <a:r>
              <a:rPr sz="2400" lang="en"/>
              <a:t>como es el hotel?el hotel es grande t alto. Esta bonito  a fuera y dentro. </a:t>
            </a:r>
          </a:p>
          <a:p>
            <a:pPr rtl="0" lvl="0">
              <a:buNone/>
            </a:pPr>
            <a:r>
              <a:rPr sz="2400" lang="en"/>
              <a:t>cuanto cuesta el hotel?para cada noche es $190, y que nos vamos a quedar por una semana el costo final va ser $1330</a:t>
            </a:r>
          </a:p>
          <a:p>
            <a:pPr rtl="0" lvl="0">
              <a:buNone/>
            </a:pPr>
            <a:r>
              <a:rPr sz="2400" lang="en"/>
              <a:t>cuales servicios tiene el hotel?  Look at next slide.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y="98775" x="2301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b="1" sz="1200" lang="en">
                <a:solidFill>
                  <a:srgbClr val="58738A"/>
                </a:solidFill>
              </a:rPr>
              <a:t>Hotel Amenities</a:t>
            </a:r>
          </a:p>
          <a:p>
            <a:pPr rtl="0" lvl="0" marR="0" indent="0" marL="0">
              <a:lnSpc>
                <a:spcPct val="14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sz="1200" lang="en">
                <a:solidFill>
                  <a:srgbClr val="1F1F1F"/>
                </a:solidFill>
              </a:rPr>
              <a:t>General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Free Wi-Fi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Free wired high-speed Internet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Sauna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Concierge desk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Room service (24 hours)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Business center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Secretarial services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Multiple large conference rooms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Porter/bellhop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24-hour front desk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Safe-deposit box at front desk</a:t>
            </a:r>
          </a:p>
          <a:p>
            <a:pPr rtl="0" lvl="0" marR="0" indent="-304800" marL="2540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Multilingual staff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09" name="Shape 109"/>
          <p:cNvSpPr txBox="1"/>
          <p:nvPr>
            <p:ph idx="2" type="body"/>
          </p:nvPr>
        </p:nvSpPr>
        <p:spPr>
          <a:xfrm>
            <a:off y="98775" x="45446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0" indent="0" marL="0">
              <a:lnSpc>
                <a:spcPct val="14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sz="1200" lang="en">
                <a:solidFill>
                  <a:srgbClr val="1F1F1F"/>
                </a:solidFill>
                <a:hlinkClick r:id="rId3"/>
              </a:rPr>
              <a:t>Internet</a:t>
            </a:r>
          </a:p>
          <a:p>
            <a:pPr rtl="0" lvl="0" marR="0" indent="0" mar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sz="1200" lang="en">
                <a:hlinkClick r:id="rId4"/>
              </a:rPr>
              <a:t>Available in all rooms:</a:t>
            </a:r>
            <a:r>
              <a:rPr sz="1200" lang="en">
                <a:hlinkClick r:id="rId5"/>
              </a:rPr>
              <a:t> Free Wi-Fi</a:t>
            </a:r>
          </a:p>
          <a:p>
            <a:pPr rtl="0" lvl="0" marR="0" indent="0" marL="0">
              <a:lnSpc>
                <a:spcPct val="115000"/>
              </a:lnSpc>
              <a:spcBef>
                <a:spcPts val="120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sz="1200" lang="en">
                <a:hlinkClick r:id="rId6"/>
              </a:rPr>
              <a:t>Available in some public areas:</a:t>
            </a:r>
            <a:r>
              <a:rPr sz="1200" lang="en">
                <a:hlinkClick r:id="rId7"/>
              </a:rPr>
              <a:t> Free Wi-Fi, Free wired high-speed Internet</a:t>
            </a:r>
          </a:p>
          <a:p>
            <a:r>
              <a:t/>
            </a:r>
          </a:p>
          <a:p>
            <a:pPr rtl="0" lvl="0" marR="0" indent="0" marL="0">
              <a:lnSpc>
                <a:spcPct val="14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sz="1200" lang="en">
                <a:solidFill>
                  <a:srgbClr val="1F1F1F"/>
                </a:solidFill>
                <a:hlinkClick r:id="rId8"/>
              </a:rPr>
              <a:t>Parking</a:t>
            </a:r>
          </a:p>
          <a:p>
            <a:pPr rtl="0" lvl="0" marR="0" indent="0" mar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sz="1200" lang="en">
                <a:hlinkClick r:id="rId9"/>
              </a:rPr>
              <a:t>Secure parking, Free self parking, Free valet parking</a:t>
            </a:r>
          </a:p>
          <a:p>
            <a:r>
              <a:t/>
            </a:r>
          </a:p>
          <a:p>
            <a:pPr rtl="0" lvl="0" marR="0" indent="0" marL="0">
              <a:lnSpc>
                <a:spcPct val="14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sz="1200" lang="en">
                <a:solidFill>
                  <a:srgbClr val="1F1F1F"/>
                </a:solidFill>
                <a:hlinkClick r:id="rId10"/>
              </a:rPr>
              <a:t>Room Amenities</a:t>
            </a:r>
          </a:p>
          <a:p>
            <a:pPr rtl="0"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11"/>
              </a:rPr>
              <a:t>Cribs/infant beds (complimentary)</a:t>
            </a:r>
          </a:p>
          <a:p>
            <a:pPr rtl="0"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12"/>
              </a:rPr>
              <a:t>Rollaway/extra beds available</a:t>
            </a:r>
          </a:p>
          <a:p>
            <a:pPr rtl="0"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13"/>
              </a:rPr>
              <a:t>Pay movies</a:t>
            </a:r>
          </a:p>
          <a:p>
            <a:pPr rtl="0"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14"/>
              </a:rPr>
              <a:t>Balcony</a:t>
            </a:r>
          </a:p>
          <a:p>
            <a:pPr rtl="0"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15"/>
              </a:rPr>
              <a:t>Air conditioning</a:t>
            </a:r>
          </a:p>
          <a:p>
            <a:pPr rtl="0"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16"/>
              </a:rPr>
              <a:t>Complimentary newspaper</a:t>
            </a:r>
          </a:p>
          <a:p>
            <a:pPr rtl="0"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17"/>
              </a:rPr>
              <a:t>Phone</a:t>
            </a:r>
          </a:p>
          <a:p>
            <a:pPr rtl="0"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18"/>
              </a:rPr>
              <a:t>Minibar</a:t>
            </a:r>
          </a:p>
          <a:p>
            <a:pPr rtl="0"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19"/>
              </a:rPr>
              <a:t>Coffee/tea maker</a:t>
            </a:r>
          </a:p>
          <a:p>
            <a:pPr rtl="0"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20"/>
              </a:rPr>
              <a:t>Wake-up calls</a:t>
            </a:r>
          </a:p>
          <a:p>
            <a:pPr rtl="0"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21"/>
              </a:rPr>
              <a:t>Daily housekeeping</a:t>
            </a:r>
          </a:p>
          <a:p>
            <a:pPr lvl="0" marR="0" indent="-3048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  <a:hlinkClick r:id="rId22"/>
              </a:rPr>
              <a:t>Turndown service (on request)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y="146174" x="457200"/>
            <a:ext cy="9173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1000" lang="en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/>
              <a:t>Internet</a:t>
            </a:r>
          </a:p>
          <a:p>
            <a:pPr rtl="0" lvl="0"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/>
              <a:t>Disponible en todas las habitaciones: conexión Wi-Fi</a:t>
            </a:r>
          </a:p>
          <a:p>
            <a:pPr rtl="0" lvl="0"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/>
              <a:t>Disponible en algunas zonas públicas: Free Wi-Fi, Free wired Internet de alta velocidad</a:t>
            </a:r>
          </a:p>
          <a:p>
            <a:r>
              <a:t/>
            </a:r>
          </a:p>
          <a:p>
            <a:pPr rtl="0" lvl="0"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/>
              <a:t>Estacionamiento</a:t>
            </a:r>
          </a:p>
          <a:p>
            <a:pPr lvl="0"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/>
              <a:t>Secure parking, aparcamiento propio gratuito, aparcacoches gratuito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1063575" x="457200"/>
            <a:ext cy="37725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Conexión Wi-Fi</a:t>
            </a:r>
          </a:p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Internet de alta velocidad por cable</a:t>
            </a:r>
          </a:p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Sauna</a:t>
            </a:r>
          </a:p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Recepción/conserjería</a:t>
            </a:r>
          </a:p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Servicio de habitaciones (24 horas)</a:t>
            </a:r>
          </a:p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Centro de negocios</a:t>
            </a:r>
          </a:p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Servicios secretariales</a:t>
            </a:r>
          </a:p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Varias salas de conferencias grandes</a:t>
            </a:r>
          </a:p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Portero/botones</a:t>
            </a:r>
          </a:p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recepción 24 horas</a:t>
            </a:r>
          </a:p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Caja fuerte en recepción</a:t>
            </a:r>
          </a:p>
          <a:p>
            <a:pPr rtl="0" lvl="0" indent="-29845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100" lang="en"/>
              <a:t>Personal multilingüe</a:t>
            </a:r>
          </a:p>
          <a:p>
            <a:r>
              <a:t/>
            </a:r>
          </a:p>
        </p:txBody>
      </p:sp>
      <p:sp>
        <p:nvSpPr>
          <p:cNvPr id="116" name="Shape 116"/>
          <p:cNvSpPr txBox="1"/>
          <p:nvPr>
            <p:ph idx="2" type="body"/>
          </p:nvPr>
        </p:nvSpPr>
        <p:spPr>
          <a:xfrm>
            <a:off y="1086975" x="453622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camas/ camas para niños (gratuitos)</a:t>
            </a:r>
          </a:p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Precio/camas supletorias disponibles</a:t>
            </a:r>
          </a:p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Películas de pago</a:t>
            </a:r>
          </a:p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Balcón</a:t>
            </a:r>
          </a:p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Aire acondicionado</a:t>
            </a:r>
          </a:p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Periódico de cortesía</a:t>
            </a:r>
          </a:p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Teléfono</a:t>
            </a:r>
          </a:p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Minibar</a:t>
            </a:r>
          </a:p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Tetera/cafetera</a:t>
            </a:r>
          </a:p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Llamadas de despertador</a:t>
            </a:r>
          </a:p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Servicio diario de limpieza</a:t>
            </a:r>
          </a:p>
          <a:p>
            <a:pPr rtl="0" lvl="0" indent="-292100" marL="45720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sz="1000" lang="en"/>
              <a:t>Servicio de cobertura (bajo petición)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B7B7B7"/>
        </a:solidFill>
      </p:bgPr>
    </p:bg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 txBox="1"/>
          <p:nvPr>
            <p:ph type="ctrTitle"/>
          </p:nvPr>
        </p:nvSpPr>
        <p:spPr>
          <a:xfrm rot="-1380015">
            <a:off y="1885280" x="612988"/>
            <a:ext cy="1159941" cx="7772271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La Cuarta Parte  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cxnSp>
        <p:nvCxnSpPr>
          <p:cNvPr id="126" name="Shape 126"/>
          <p:cNvCxnSpPr/>
          <p:nvPr/>
        </p:nvCxnSpPr>
        <p:spPr>
          <a:xfrm rot="10800000" flipH="1">
            <a:off y="1228574" x="2488450"/>
            <a:ext cy="645600" cx="12183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27" name="Shape 127"/>
          <p:cNvSpPr txBox="1"/>
          <p:nvPr/>
        </p:nvSpPr>
        <p:spPr>
          <a:xfrm>
            <a:off y="1718025" x="1395150"/>
            <a:ext cy="364500" cx="1176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indent="0" marL="0">
              <a:buNone/>
            </a:pPr>
            <a:r>
              <a:rPr lang="en"/>
              <a:t> el hospital</a:t>
            </a:r>
          </a:p>
        </p:txBody>
      </p:sp>
      <p:cxnSp>
        <p:nvCxnSpPr>
          <p:cNvPr id="128" name="Shape 128"/>
          <p:cNvCxnSpPr/>
          <p:nvPr/>
        </p:nvCxnSpPr>
        <p:spPr>
          <a:xfrm rot="10800000">
            <a:off y="2082525" x="4487474"/>
            <a:ext cy="614099" cx="7185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29" name="Shape 129"/>
          <p:cNvSpPr txBox="1"/>
          <p:nvPr/>
        </p:nvSpPr>
        <p:spPr>
          <a:xfrm>
            <a:off y="2654975" x="4997750"/>
            <a:ext cy="541500" cx="1384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 centro comercial</a:t>
            </a:r>
          </a:p>
        </p:txBody>
      </p:sp>
      <p:cxnSp>
        <p:nvCxnSpPr>
          <p:cNvPr id="130" name="Shape 130"/>
          <p:cNvCxnSpPr/>
          <p:nvPr/>
        </p:nvCxnSpPr>
        <p:spPr>
          <a:xfrm rot="10800000">
            <a:off y="2790424" x="3733800"/>
            <a:ext cy="635100" cx="16763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31" name="Shape 131"/>
          <p:cNvSpPr txBox="1"/>
          <p:nvPr/>
        </p:nvSpPr>
        <p:spPr>
          <a:xfrm>
            <a:off y="3623350" x="5497500"/>
            <a:ext cy="614099" cx="1332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32" name="Shape 132"/>
          <p:cNvSpPr txBox="1"/>
          <p:nvPr/>
        </p:nvSpPr>
        <p:spPr>
          <a:xfrm>
            <a:off y="3425525" x="5205975"/>
            <a:ext cy="364500" cx="183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farmacia</a:t>
            </a:r>
          </a:p>
        </p:txBody>
      </p:sp>
      <p:sp>
        <p:nvSpPr>
          <p:cNvPr id="133" name="Shape 133"/>
          <p:cNvSpPr txBox="1"/>
          <p:nvPr/>
        </p:nvSpPr>
        <p:spPr>
          <a:xfrm>
            <a:off y="2696625" x="1218000"/>
            <a:ext cy="614099" cx="167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01600">
              <a:lnSpc>
                <a:spcPct val="150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hlinkClick r:id="rId4"/>
              </a:rPr>
              <a:t>el</a:t>
            </a:r>
            <a:r>
              <a:rPr lang="en"/>
              <a:t> </a:t>
            </a:r>
            <a:r>
              <a:rPr lang="en">
                <a:hlinkClick r:id="rId5"/>
              </a:rPr>
              <a:t>delicatessen</a:t>
            </a:r>
          </a:p>
          <a:p>
            <a:pPr rtl="0" lvl="0" marR="101600" indent="-51206400">
              <a:lnSpc>
                <a:spcPct val="135000"/>
              </a:lnSpc>
              <a:spcBef>
                <a:spcPts val="80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sz="1000" lang="en">
                <a:solidFill>
                  <a:srgbClr val="2D81BA"/>
                </a:solidFill>
                <a:hlinkClick r:id="rId6"/>
              </a:rPr>
              <a:t>∗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 </a:t>
            </a:r>
          </a:p>
        </p:txBody>
      </p:sp>
      <p:cxnSp>
        <p:nvCxnSpPr>
          <p:cNvPr id="134" name="Shape 134"/>
          <p:cNvCxnSpPr/>
          <p:nvPr/>
        </p:nvCxnSpPr>
        <p:spPr>
          <a:xfrm rot="10800000" flipH="1">
            <a:off y="2186625" x="2019925"/>
            <a:ext cy="624599" cx="13430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35" name="Shape 135"/>
          <p:cNvSpPr txBox="1"/>
          <p:nvPr/>
        </p:nvSpPr>
        <p:spPr>
          <a:xfrm>
            <a:off y="1718025" x="5325600"/>
            <a:ext cy="853799" cx="167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 banco </a:t>
            </a:r>
          </a:p>
        </p:txBody>
      </p:sp>
      <p:cxnSp>
        <p:nvCxnSpPr>
          <p:cNvPr id="136" name="Shape 136"/>
          <p:cNvCxnSpPr/>
          <p:nvPr/>
        </p:nvCxnSpPr>
        <p:spPr>
          <a:xfrm rot="10800000">
            <a:off y="1332749" x="4216699"/>
            <a:ext cy="458100" cx="11871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Direcciones 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874050" x="457200"/>
            <a:ext cy="39755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/>
              <a:t>from the hotel to the mall- </a:t>
            </a:r>
            <a:r>
              <a:rPr sz="1800" lang="en"/>
              <a:t>Giren a la derecha del hotel y seguían caminando recto hasta la calle treinta.</a:t>
            </a:r>
            <a:r>
              <a:rPr sz="1800" lang="en"/>
              <a:t> </a:t>
            </a:r>
          </a:p>
          <a:p>
            <a:pPr rtl="0" lvl="0">
              <a:buNone/>
            </a:pPr>
            <a:r>
              <a:rPr sz="1800" lang="en"/>
              <a:t>from hotel to hospital- </a:t>
            </a:r>
            <a:r>
              <a:rPr sz="1800" lang="en"/>
              <a:t>Salgan del hotel y giran a la izquierda y caminen al costado de la autopista Stuart highway hasta calle Nylander. </a:t>
            </a:r>
          </a:p>
          <a:p>
            <a:pPr rtl="0" lvl="0">
              <a:buNone/>
            </a:pPr>
            <a:r>
              <a:rPr sz="1800" lang="en"/>
              <a:t>from the hotel to the bank- Salgan del hotel y caminen todo derecho hasta llegar al Stuart highway y el banco está cursando la calle.</a:t>
            </a:r>
          </a:p>
          <a:p>
            <a:r>
              <a:t/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from the hospital to the pharmacy- Del hospital caminen sur de sus derecha luego caminen hacia la esquina de la calle Mc Minn cursanden la calle y la farmacia esta noreste en la esquina.  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Donde van a estar. </a:t>
            </a:r>
          </a:p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Usted se alojará en el Hotel Skycity Darwin en Australia. Estarán en la habitación Deluxe con otras dos personas. Va a tener un Spa Superior y su habitación tendrá una vista al mar. También tendrán acceso a la piscina, bar y centro de juegos de azar.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Research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sz="1400" lang="en">
                <a:solidFill>
                  <a:schemeClr val="hlink"/>
                </a:solidFill>
                <a:hlinkClick r:id="rId3"/>
              </a:rPr>
              <a:t>http://www.expedia.com/.h43472.Hotel-Information?&amp;rm1=a2&amp;semcid=13172-1&amp;kword=%20Skycity_%20Darwin!m.ZzZz.3360000202979.0.17250040767.%20skycity%20%20darwin.%20skycity_%20darwin&amp;gclid=CP6Jtq7s0LoCFRFo7Aod0TYAiQ</a:t>
            </a:r>
          </a:p>
          <a:p>
            <a:pPr rtl="0" lvl="0">
              <a:buNone/>
            </a:pPr>
            <a:r>
              <a:rPr u="sng" sz="1400" lang="en">
                <a:solidFill>
                  <a:schemeClr val="hlink"/>
                </a:solidFill>
                <a:hlinkClick r:id="rId4"/>
              </a:rPr>
              <a:t>The-Gardens-Hotels-Skycity-Darwin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sz="1400" lang="en">
                <a:solidFill>
                  <a:schemeClr val="hlink"/>
                </a:solidFill>
                <a:hlinkClick r:id="rId5"/>
              </a:rPr>
              <a:t>http://www.tripadvisor.com.au/Attractions-g255066-Activities-Darwin_Top_End_Northern_Territory.html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sz="1100" lang="en">
                <a:solidFill>
                  <a:schemeClr val="hlink"/>
                </a:solidFill>
                <a:hlinkClick r:id="rId6"/>
              </a:rPr>
              <a:t>http://www.tropicaldarwin.com/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99999"/>
        </a:solidFill>
      </p:bgPr>
    </p:bg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ctrTitle"/>
          </p:nvPr>
        </p:nvSpPr>
        <p:spPr>
          <a:xfrm rot="-942051">
            <a:off y="1866881" x="685839"/>
            <a:ext cy="1159856" cx="7772302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PARTE DOS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El Tiempo en Darwin, Australia 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sz="1800" lang="en"/>
              <a:t>-Va esta caliente por lo tanto va a ser tres meses de vacaciones de diciembre-enero-febrero</a:t>
            </a:r>
            <a:r>
              <a:rPr sz="1800" lang="en"/>
              <a:t> </a:t>
            </a:r>
          </a:p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sz="1800" lang="en"/>
              <a:t>-La temperatura media es de 77 grados desde diciembre-enero-febrero. Nosotros recomendamos protector solar y ropa de verano porque la caliente. Estamos explorar estas atracciones</a:t>
            </a:r>
          </a:p>
          <a:p>
            <a:pPr lvl="0">
              <a:buClr>
                <a:schemeClr val="dk1"/>
              </a:buClr>
              <a:buSzPct val="61111"/>
              <a:buFont typeface="Arial"/>
              <a:buNone/>
            </a:pPr>
            <a:r>
              <a:rPr sz="1800" lang="en"/>
              <a:t>En Darwin,en verano hay días llenos de vapor caliente con lluvias intensas.el mes más caliente es Noviembre,ya que de paso la temporada de lluvias. Las temperaturas máximas a pueden a menudo superar los 40 aunque es más probable que sea a mediados de los años 30. Esta es también la época del año de mayor riesgo de inundaciones y ciclones.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47" name="Shape 4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7100" x="217500"/>
            <a:ext cy="2844125" cx="3777299"/>
          </a:xfrm>
          <a:prstGeom prst="rect">
            <a:avLst/>
          </a:prstGeom>
        </p:spPr>
      </p:pic>
      <p:pic>
        <p:nvPicPr>
          <p:cNvPr id="48" name="Shape 4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37100" x="4553050"/>
            <a:ext cy="2703949" cx="4068599"/>
          </a:xfrm>
          <a:prstGeom prst="rect">
            <a:avLst/>
          </a:prstGeom>
        </p:spPr>
      </p:pic>
      <p:pic>
        <p:nvPicPr>
          <p:cNvPr id="49" name="Shape 4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616800" x="394525"/>
            <a:ext cy="2250799" cx="2994775"/>
          </a:xfrm>
          <a:prstGeom prst="rect">
            <a:avLst/>
          </a:prstGeom>
        </p:spPr>
      </p:pic>
      <p:pic>
        <p:nvPicPr>
          <p:cNvPr id="50" name="Shape 50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2735350" x="3605937"/>
            <a:ext cy="2013699" cx="2674174"/>
          </a:xfrm>
          <a:prstGeom prst="rect">
            <a:avLst/>
          </a:prstGeom>
        </p:spPr>
      </p:pic>
      <p:pic>
        <p:nvPicPr>
          <p:cNvPr id="51" name="Shape 51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2939725" x="6496750"/>
            <a:ext cy="1809325" cx="240294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B7B7B7"/>
        </a:solidFill>
      </p:bgPr>
    </p:bg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 txBox="1"/>
          <p:nvPr>
            <p:ph type="ctrTitle"/>
          </p:nvPr>
        </p:nvSpPr>
        <p:spPr>
          <a:xfrm rot="-1217941">
            <a:off y="1895767" x="592059"/>
            <a:ext cy="1159807" cx="7772406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La Tercera Parte 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/>
        </p:nvSpPr>
        <p:spPr>
          <a:xfrm>
            <a:off y="723050" x="182250"/>
            <a:ext cy="2455799" cx="6906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El lunes, el primer día de sus llegada va estar lloviendo, por lo tanto se van a alojará en el hotel y irán al casino de Skycity. SKYCITY premium cinco estrellas boutique hotel situado momentos Darwin </a:t>
            </a:r>
            <a:r>
              <a:rPr u="sng" b="1" lang="en">
                <a:latin typeface="Syncopate"/>
                <a:ea typeface="Syncopate"/>
                <a:cs typeface="Syncopate"/>
                <a:sym typeface="Syncopate"/>
              </a:rPr>
              <a:t>es</a:t>
            </a:r>
            <a:r>
              <a:rPr lang="en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 del CBD.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y="51650" x="134250"/>
            <a:ext cy="671400" cx="7002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en">
                <a:solidFill>
                  <a:srgbClr val="434343"/>
                </a:solidFill>
                <a:latin typeface="Syncopate"/>
                <a:ea typeface="Syncopate"/>
                <a:cs typeface="Syncopate"/>
                <a:sym typeface="Syncopate"/>
              </a:rPr>
              <a:t>Skycity Casino</a:t>
            </a:r>
          </a:p>
        </p:txBody>
      </p:sp>
    </p:spTree>
  </p:cSld>
  <p:clrMapOvr>
    <a:masterClrMapping/>
  </p:clrMapOvr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/>
        </p:nvSpPr>
        <p:spPr>
          <a:xfrm>
            <a:off y="918375" x="302625"/>
            <a:ext cy="2647800" cx="6084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00FFFF"/>
                </a:solidFill>
                <a:latin typeface="Trebuchet MS"/>
                <a:ea typeface="Trebuchet MS"/>
                <a:cs typeface="Trebuchet MS"/>
                <a:sym typeface="Trebuchet MS"/>
              </a:rPr>
              <a:t>El martes va </a:t>
            </a:r>
            <a:r>
              <a:rPr u="sng" b="1" lang="en">
                <a:solidFill>
                  <a:srgbClr val="00FFFF"/>
                </a:solidFill>
                <a:latin typeface="Trebuchet MS"/>
                <a:ea typeface="Trebuchet MS"/>
                <a:cs typeface="Trebuchet MS"/>
                <a:sym typeface="Trebuchet MS"/>
              </a:rPr>
              <a:t>estar</a:t>
            </a:r>
            <a:r>
              <a:rPr lang="en">
                <a:solidFill>
                  <a:srgbClr val="00FFFF"/>
                </a:solidFill>
                <a:latin typeface="Trebuchet MS"/>
                <a:ea typeface="Trebuchet MS"/>
                <a:cs typeface="Trebuchet MS"/>
                <a:sym typeface="Trebuchet MS"/>
              </a:rPr>
              <a:t> lloviendo, por lo tanto van a ir al Museo y Galería de Arte del Territorio del Norte.El Museo y Galería de arte del territorio del norte tiene una notable colección de pinturas aborígenes y esculturas. Parte de la exposición </a:t>
            </a:r>
            <a:r>
              <a:rPr u="sng" b="1" lang="en">
                <a:solidFill>
                  <a:srgbClr val="00FFFF"/>
                </a:solidFill>
                <a:latin typeface="Trebuchet MS"/>
                <a:ea typeface="Trebuchet MS"/>
                <a:cs typeface="Trebuchet MS"/>
                <a:sym typeface="Trebuchet MS"/>
              </a:rPr>
              <a:t>está</a:t>
            </a:r>
            <a:r>
              <a:rPr lang="en">
                <a:solidFill>
                  <a:srgbClr val="00FFFF"/>
                </a:solidFill>
                <a:latin typeface="Trebuchet MS"/>
                <a:ea typeface="Trebuchet MS"/>
                <a:cs typeface="Trebuchet MS"/>
                <a:sym typeface="Trebuchet MS"/>
              </a:rPr>
              <a:t> dedicada a ciclón Tracy que golpeó a Darwin en 1974 y desde que la ciudad ha recuperado ahora.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68" name="Shape 68"/>
          <p:cNvSpPr txBox="1"/>
          <p:nvPr/>
        </p:nvSpPr>
        <p:spPr>
          <a:xfrm>
            <a:off y="132675" x="238450"/>
            <a:ext cy="785700" cx="6750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lang="en">
                <a:solidFill>
                  <a:srgbClr val="0000FF"/>
                </a:solidFill>
                <a:latin typeface="Syncopate"/>
                <a:ea typeface="Syncopate"/>
                <a:cs typeface="Syncopate"/>
                <a:sym typeface="Syncopate"/>
              </a:rPr>
              <a:t>The Museum and Art Gallery of the Northern Territory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/>
        </p:nvSpPr>
        <p:spPr>
          <a:xfrm>
            <a:off y="908825" x="145925"/>
            <a:ext cy="2196899" cx="7038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35000"/>
              </a:lnSpc>
              <a:buNone/>
            </a:pPr>
            <a:r>
              <a:rPr lang="en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El miércoles</a:t>
            </a:r>
            <a:r>
              <a:rPr b="1" sz="900" lang="en">
                <a:solidFill>
                  <a:srgbClr val="00FFFF"/>
                </a:solidFill>
              </a:rPr>
              <a:t> </a:t>
            </a:r>
            <a:r>
              <a:rPr sz="1000" lang="en">
                <a:solidFill>
                  <a:srgbClr val="00FFFF"/>
                </a:solidFill>
              </a:rPr>
              <a:t> </a:t>
            </a:r>
            <a:r>
              <a:rPr lang="en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va </a:t>
            </a:r>
            <a:r>
              <a:rPr u="sng" b="1" lang="en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estar</a:t>
            </a:r>
            <a:r>
              <a:rPr lang="en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 caliente, por lo que van a ir al Parque Nacional de Litchfield. El Parque Nacional de Litchfield miente aproximadamente 130 kilómetros al suroeste de Darwin cerca de la ciudad de Batchelor y cubre alrededor de 1.500 km2. El parque fue establecido en 1986 y es un destino muy popular estar tan cerca de Darwin con más de un cuarto de 1 millón de visitantes al año.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y="82625" x="433775"/>
            <a:ext cy="826200" cx="6243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45833"/>
              <a:buFont typeface="Arial"/>
              <a:buNone/>
            </a:pPr>
            <a:r>
              <a:rPr sz="2400" lang="en">
                <a:solidFill>
                  <a:srgbClr val="00FFFF"/>
                </a:solidFill>
                <a:latin typeface="Syncopate"/>
                <a:ea typeface="Syncopate"/>
                <a:cs typeface="Syncopate"/>
                <a:sym typeface="Syncopate"/>
              </a:rPr>
              <a:t>Litchfield National park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